
<file path=[Content_Types].xml><?xml version="1.0" encoding="utf-8"?>
<Types xmlns="http://schemas.openxmlformats.org/package/2006/content-types">
  <Override PartName="/ppt/slides/slide45.xml" ContentType="application/vnd.openxmlformats-officedocument.presentationml.slide+xml"/>
  <Override PartName="/ppt/slides/slide18.xml" ContentType="application/vnd.openxmlformats-officedocument.presentationml.slide+xml"/>
  <Override PartName="/ppt/slides/slide9.xml" ContentType="application/vnd.openxmlformats-officedocument.presentationml.slide+xml"/>
  <Override PartName="/ppt/slides/slide41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slides/slide38.xml" ContentType="application/vnd.openxmlformats-officedocument.presentationml.slide+xml"/>
  <Default Extension="rels" ContentType="application/vnd.openxmlformats-package.relationships+xml"/>
  <Override PartName="/ppt/slides/slide10.xml" ContentType="application/vnd.openxmlformats-officedocument.presentationml.slide+xml"/>
  <Override PartName="/ppt/slideLayouts/slideLayout5.xml" ContentType="application/vnd.openxmlformats-officedocument.presentationml.slideLayout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slides/slide34.xml" ContentType="application/vnd.openxmlformats-officedocument.presentationml.slide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46.xml" ContentType="application/vnd.openxmlformats-officedocument.presentationml.slide+xml"/>
  <Default Extension="xml" ContentType="application/xml"/>
  <Override PartName="/ppt/slides/slide19.xml" ContentType="application/vnd.openxmlformats-officedocument.presentationml.slide+xml"/>
  <Override PartName="/ppt/tableStyles.xml" ContentType="application/vnd.openxmlformats-officedocument.presentationml.tableStyles+xml"/>
  <Override PartName="/ppt/slides/slide42.xml" ContentType="application/vnd.openxmlformats-officedocument.presentationml.slide+xml"/>
  <Override PartName="/ppt/slides/slide50.xml" ContentType="application/vnd.openxmlformats-officedocument.presentationml.slide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6.xml" ContentType="application/vnd.openxmlformats-officedocument.presentationml.slide+xml"/>
  <Override PartName="/ppt/slides/slide39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Layouts/slideLayout2.xml" ContentType="application/vnd.openxmlformats-officedocument.presentationml.slideLayout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47.xml" ContentType="application/vnd.openxmlformats-officedocument.presentationml.slide+xml"/>
  <Override PartName="/ppt/slides/slide43.xml" ContentType="application/vnd.openxmlformats-officedocument.presentationml.slide+xml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s/slide36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44.xml" ContentType="application/vnd.openxmlformats-officedocument.presentationml.slide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8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37.xml" ContentType="application/vnd.openxmlformats-officedocument.presentationml.slide+xml"/>
  <Override PartName="/ppt/slides/slide29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9.xml" ContentType="application/vnd.openxmlformats-officedocument.presentationml.slide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ldMasterIdLst>
    <p:sldMasterId id="2147483648" r:id="rId1"/>
  </p:sldMasterIdLst>
  <p:notesMasterIdLst>
    <p:notesMasterId r:id="rId52"/>
  </p:notesMasterIdLst>
  <p:sldIdLst>
    <p:sldId id="256" r:id="rId2"/>
    <p:sldId id="300" r:id="rId3"/>
    <p:sldId id="294" r:id="rId4"/>
    <p:sldId id="299" r:id="rId5"/>
    <p:sldId id="296" r:id="rId6"/>
    <p:sldId id="297" r:id="rId7"/>
    <p:sldId id="298" r:id="rId8"/>
    <p:sldId id="301" r:id="rId9"/>
    <p:sldId id="302" r:id="rId10"/>
    <p:sldId id="303" r:id="rId11"/>
    <p:sldId id="304" r:id="rId12"/>
    <p:sldId id="305" r:id="rId13"/>
    <p:sldId id="295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306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1pPr>
    <a:lvl2pPr marL="0" marR="0" indent="3429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2pPr>
    <a:lvl3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3pPr>
    <a:lvl4pPr marL="0" marR="0" indent="10287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4pPr>
    <a:lvl5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5pPr>
    <a:lvl6pPr marL="0" marR="0" indent="17145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6pPr>
    <a:lvl7pPr marL="0" marR="0" indent="2057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7pPr>
    <a:lvl8pPr marL="0" marR="0" indent="24003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8pPr>
    <a:lvl9pPr marL="0" marR="0" indent="2743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Gill San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showPr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>
    <p:restoredLeft sz="15602" autoAdjust="0"/>
    <p:restoredTop sz="94693" autoAdjust="0"/>
  </p:normalViewPr>
  <p:slideViewPr>
    <p:cSldViewPr snapToGrid="0" snapToObjects="1" showGuides="1">
      <p:cViewPr varScale="1">
        <p:scale>
          <a:sx n="81" d="100"/>
          <a:sy n="81" d="100"/>
        </p:scale>
        <p:origin x="-592" y="-120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80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Image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88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8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>
            <a:spLocks noGrp="1"/>
          </p:cNvSpPr>
          <p:nvPr>
            <p:ph type="pic" sz="quarter" idx="13"/>
          </p:nvPr>
        </p:nvSpPr>
        <p:spPr>
          <a:xfrm>
            <a:off x="7124700" y="1968500"/>
            <a:ext cx="4216400" cy="56261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98" name="Title Text"/>
          <p:cNvSpPr txBox="1"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r>
              <a:t>Title Text</a:t>
            </a:r>
          </a:p>
        </p:txBody>
      </p:sp>
      <p:sp>
        <p:nvSpPr>
          <p:cNvPr id="9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Image"/>
          <p:cNvSpPr>
            <a:spLocks noGrp="1"/>
          </p:cNvSpPr>
          <p:nvPr>
            <p:ph type="pic" sz="quarter" idx="13"/>
          </p:nvPr>
        </p:nvSpPr>
        <p:spPr>
          <a:xfrm>
            <a:off x="7175500" y="2882900"/>
            <a:ext cx="4102100" cy="54737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2400"/>
              </a:spcBef>
            </a:lvl2pPr>
            <a:lvl3pPr>
              <a:spcBef>
                <a:spcPts val="2400"/>
              </a:spcBef>
            </a:lvl3pPr>
            <a:lvl4pPr>
              <a:spcBef>
                <a:spcPts val="2400"/>
              </a:spcBef>
            </a:lvl4pPr>
            <a:lvl5pPr>
              <a:spcBef>
                <a:spcPts val="24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itle Text"/>
          <p:cNvSpPr txBox="1"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Image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0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Image"/>
          <p:cNvSpPr>
            <a:spLocks noGrp="1"/>
          </p:cNvSpPr>
          <p:nvPr>
            <p:ph type="pic" sz="half" idx="13"/>
          </p:nvPr>
        </p:nvSpPr>
        <p:spPr>
          <a:xfrm>
            <a:off x="2438400" y="1638300"/>
            <a:ext cx="8128000" cy="4559300"/>
          </a:xfrm>
          <a:prstGeom prst="rect">
            <a:avLst/>
          </a:prstGeom>
          <a:ln w="25400"/>
          <a:effectLst>
            <a:reflection stA="50000" endPos="40000" dir="5400000" sy="-100000" algn="bl" rotWithShape="0"/>
          </a:effectLst>
        </p:spPr>
        <p:txBody>
          <a:bodyPr lIns="91439" tIns="45719" rIns="91439" bIns="45719" anchor="t"/>
          <a:lstStyle/>
          <a:p>
            <a:endParaRPr/>
          </a:p>
        </p:txBody>
      </p:sp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50800" tIns="50800" rIns="50800" bIns="50800" anchor="ctr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50800" tIns="50800" rIns="50800" bIns="50800" anchor="ctr"/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24600" y="9258300"/>
            <a:ext cx="342900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titleStyle>
    <p:bodyStyle>
      <a:lvl1pPr marL="889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1pPr>
      <a:lvl2pPr marL="1333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2pPr>
      <a:lvl3pPr marL="1778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3pPr>
      <a:lvl4pPr marL="22225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4pPr>
      <a:lvl5pPr marL="26670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5pPr>
      <a:lvl6pPr marL="30226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6pPr>
      <a:lvl7pPr marL="33782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7pPr>
      <a:lvl8pPr marL="37338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8pPr>
      <a:lvl9pPr marL="4089400" marR="0" indent="-571500" algn="l" defTabSz="584200" rtl="0" latinLnBrk="0">
        <a:lnSpc>
          <a:spcPct val="100000"/>
        </a:lnSpc>
        <a:spcBef>
          <a:spcPts val="4800"/>
        </a:spcBef>
        <a:spcAft>
          <a:spcPts val="0"/>
        </a:spcAft>
        <a:buClrTx/>
        <a:buSzPct val="171000"/>
        <a:buFontTx/>
        <a:buChar char="•"/>
        <a:tabLst/>
        <a:defRPr sz="4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Gill Sans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tion to R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Statistics</a:t>
            </a:r>
            <a:r>
              <a:rPr lang="en-GB" baseline="0" dirty="0" smtClean="0"/>
              <a:t> &amp; Bioinformatics</a:t>
            </a:r>
            <a:endParaRPr dirty="0"/>
          </a:p>
        </p:txBody>
      </p:sp>
      <p:sp>
        <p:nvSpPr>
          <p:cNvPr id="138" name="Rob Knell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Joe Parker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P-value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It isn’t: magic</a:t>
            </a:r>
          </a:p>
          <a:p>
            <a:r>
              <a:rPr lang="en-GB" dirty="0" smtClean="0"/>
              <a:t>Working definition: probability of seeing a value as or more extreme than the observed, assuming model, parameters</a:t>
            </a:r>
          </a:p>
          <a:p>
            <a:r>
              <a:rPr lang="en-GB" dirty="0" smtClean="0"/>
              <a:t>“Is this result random?” (ahem)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Descriptive stats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Count</a:t>
            </a:r>
          </a:p>
          <a:p>
            <a:r>
              <a:rPr lang="en-GB" dirty="0" smtClean="0"/>
              <a:t>Mean, mode,</a:t>
            </a:r>
            <a:r>
              <a:rPr lang="en-GB" baseline="0" dirty="0" smtClean="0"/>
              <a:t> median</a:t>
            </a:r>
          </a:p>
          <a:p>
            <a:r>
              <a:rPr lang="en-GB" baseline="0" dirty="0" smtClean="0"/>
              <a:t>Range</a:t>
            </a:r>
          </a:p>
          <a:p>
            <a:r>
              <a:rPr lang="en-GB" baseline="0" dirty="0" smtClean="0"/>
              <a:t>Confidence intervals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Applications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Trees on </a:t>
            </a:r>
            <a:r>
              <a:rPr lang="en-GB" i="1" dirty="0" err="1" smtClean="0"/>
              <a:t>h</a:t>
            </a:r>
            <a:r>
              <a:rPr lang="en-GB" i="0" dirty="0" smtClean="0"/>
              <a:t> {R}.</a:t>
            </a:r>
            <a:r>
              <a:rPr lang="en-GB" i="0" baseline="0" dirty="0" smtClean="0"/>
              <a:t> Two species or one?</a:t>
            </a:r>
          </a:p>
          <a:p>
            <a:r>
              <a:rPr lang="en-GB" i="0" baseline="0" dirty="0" err="1" smtClean="0"/>
              <a:t>k</a:t>
            </a:r>
            <a:r>
              <a:rPr lang="en-GB" i="0" baseline="0" dirty="0" smtClean="0"/>
              <a:t> nonsynonymous changes of N </a:t>
            </a:r>
            <a:r>
              <a:rPr lang="en-GB" i="0" baseline="0" dirty="0" err="1" smtClean="0"/>
              <a:t>aa</a:t>
            </a:r>
            <a:r>
              <a:rPr lang="en-GB" i="0" baseline="0" dirty="0" smtClean="0"/>
              <a:t> replacements.</a:t>
            </a:r>
            <a:r>
              <a:rPr lang="en-GB" i="0" dirty="0" smtClean="0"/>
              <a:t> Convergent?</a:t>
            </a:r>
          </a:p>
          <a:p>
            <a:r>
              <a:rPr lang="en-GB" dirty="0" smtClean="0"/>
              <a:t>913 patients with cancer, 50,000 </a:t>
            </a:r>
            <a:r>
              <a:rPr lang="en-GB" dirty="0" err="1" smtClean="0"/>
              <a:t>SNPs</a:t>
            </a:r>
            <a:r>
              <a:rPr lang="en-GB" dirty="0" smtClean="0"/>
              <a:t>, 2031 </a:t>
            </a:r>
            <a:r>
              <a:rPr lang="en-GB" dirty="0" err="1" smtClean="0"/>
              <a:t>haplotypes</a:t>
            </a:r>
            <a:r>
              <a:rPr lang="en-GB" dirty="0" smtClean="0"/>
              <a:t>. Will patient X get cancer?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Introduction to R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Introduction to R</a:t>
            </a:r>
          </a:p>
        </p:txBody>
      </p:sp>
      <p:sp>
        <p:nvSpPr>
          <p:cNvPr id="138" name="Rob Knell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GB" dirty="0" smtClean="0"/>
              <a:t>Joe Parker (</a:t>
            </a:r>
            <a:r>
              <a:rPr dirty="0" smtClean="0"/>
              <a:t>Rob Knell</a:t>
            </a:r>
            <a:r>
              <a:rPr lang="en-GB" dirty="0" smtClean="0"/>
              <a:t>)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What is 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is R?</a:t>
            </a:r>
          </a:p>
        </p:txBody>
      </p:sp>
      <p:sp>
        <p:nvSpPr>
          <p:cNvPr id="141" name="Open source statistical programming langua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Open source statistical programming language</a:t>
            </a:r>
          </a:p>
          <a:p>
            <a:r>
              <a:rPr dirty="0"/>
              <a:t>Based on a commercial language called “S”</a:t>
            </a:r>
          </a:p>
          <a:p>
            <a:r>
              <a:rPr dirty="0"/>
              <a:t>Powerful and flexible software that can do any statistical analysis you can think of and much more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What can I do with R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What can I do with R?</a:t>
            </a:r>
          </a:p>
        </p:txBody>
      </p:sp>
      <p:sp>
        <p:nvSpPr>
          <p:cNvPr id="144" name="With the base R installation you can carry out a tremendous variety of statistical analys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With the base R installation you can carry out a tremendous variety of statistical analyses</a:t>
            </a:r>
          </a:p>
          <a:p>
            <a:r>
              <a:t>You can draw publication-quality graphs</a:t>
            </a:r>
          </a:p>
          <a:p>
            <a:r>
              <a:t>With add-on packages you can do just about anything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0500"/>
            <a:ext cx="5715000" cy="48555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0" y="2197100"/>
            <a:ext cx="5715000" cy="43978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300" y="4597400"/>
            <a:ext cx="5715000" cy="51066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26200" y="304800"/>
            <a:ext cx="5715000" cy="6027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6700" y="3594100"/>
            <a:ext cx="5715000" cy="57763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700" y="4064000"/>
            <a:ext cx="5080000" cy="52194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72200" y="2146300"/>
            <a:ext cx="5715000" cy="381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5" name="Hurricane Sandy predicted path"/>
          <p:cNvSpPr txBox="1"/>
          <p:nvPr/>
        </p:nvSpPr>
        <p:spPr>
          <a:xfrm>
            <a:off x="-354478" y="3397250"/>
            <a:ext cx="68326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Hurricane Sandy predicted path</a:t>
            </a:r>
          </a:p>
        </p:txBody>
      </p:sp>
      <p:sp>
        <p:nvSpPr>
          <p:cNvPr id="156" name="Sonogram of cricket song"/>
          <p:cNvSpPr txBox="1"/>
          <p:nvPr/>
        </p:nvSpPr>
        <p:spPr>
          <a:xfrm>
            <a:off x="7392572" y="1479550"/>
            <a:ext cx="3263801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/>
            </a:lvl1pPr>
          </a:lstStyle>
          <a:p>
            <a:r>
              <a:t>Sonogram of cricket song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1168400"/>
            <a:ext cx="10160000" cy="5597475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US Presidential election map"/>
          <p:cNvSpPr txBox="1"/>
          <p:nvPr/>
        </p:nvSpPr>
        <p:spPr>
          <a:xfrm>
            <a:off x="3356303" y="7137400"/>
            <a:ext cx="6281738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US Presidential election map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370933"/>
          </a:xfrm>
        </p:spPr>
        <p:txBody>
          <a:bodyPr/>
          <a:lstStyle/>
          <a:p>
            <a:r>
              <a:rPr lang="en-GB" sz="3200" dirty="0" smtClean="0"/>
              <a:t>Joe Parker - background</a:t>
            </a:r>
            <a:endParaRPr lang="en-GB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756" y="1624933"/>
            <a:ext cx="4060165" cy="38852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90" y="2428704"/>
            <a:ext cx="3643595" cy="4646196"/>
          </a:xfrm>
          <a:prstGeom prst="rect">
            <a:avLst/>
          </a:prstGeom>
        </p:spPr>
      </p:pic>
      <p:pic>
        <p:nvPicPr>
          <p:cNvPr id="6" name="Picture 5" descr="JRFL_ITM-1.sequence05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823" y="2006104"/>
            <a:ext cx="5221741" cy="3355814"/>
          </a:xfrm>
          <a:prstGeom prst="rect">
            <a:avLst/>
          </a:prstGeom>
        </p:spPr>
      </p:pic>
      <p:pic>
        <p:nvPicPr>
          <p:cNvPr id="10" name="Picture 11" descr="Figure1.pdf"/>
          <p:cNvPicPr>
            <a:picLocks noChangeAspect="1"/>
          </p:cNvPicPr>
          <p:nvPr/>
        </p:nvPicPr>
        <p:blipFill>
          <a:blip r:embed="rId5"/>
          <a:srcRect l="4398" r="25064" b="49113"/>
          <a:stretch>
            <a:fillRect/>
          </a:stretch>
        </p:blipFill>
        <p:spPr bwMode="auto">
          <a:xfrm>
            <a:off x="25446" y="1241209"/>
            <a:ext cx="3345732" cy="341408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1" name="Picture 10" descr="BatPhylogenom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1962" y="4010102"/>
            <a:ext cx="3711106" cy="4018536"/>
          </a:xfrm>
          <a:prstGeom prst="rect">
            <a:avLst/>
          </a:prstGeom>
        </p:spPr>
      </p:pic>
      <p:pic>
        <p:nvPicPr>
          <p:cNvPr id="12" name="Picture 11" descr="2013-parker-convergenc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7091" y="2948254"/>
            <a:ext cx="5147709" cy="44613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02400" y="4839332"/>
            <a:ext cx="4541663" cy="318930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7756" y="5767117"/>
            <a:ext cx="4479217" cy="3533879"/>
          </a:xfrm>
          <a:prstGeom prst="rect">
            <a:avLst/>
          </a:prstGeom>
        </p:spPr>
      </p:pic>
      <p:pic>
        <p:nvPicPr>
          <p:cNvPr id="15" name="Picture 10" descr="parker-et-al-fig2.pdf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16221" y="6314010"/>
            <a:ext cx="3528674" cy="3063669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grpSp>
        <p:nvGrpSpPr>
          <p:cNvPr id="16" name="Group 51"/>
          <p:cNvGrpSpPr>
            <a:grpSpLocks/>
          </p:cNvGrpSpPr>
          <p:nvPr/>
        </p:nvGrpSpPr>
        <p:grpSpPr bwMode="auto">
          <a:xfrm>
            <a:off x="709092" y="4683279"/>
            <a:ext cx="3236249" cy="1517217"/>
            <a:chOff x="1362943" y="3415855"/>
            <a:chExt cx="7654696" cy="3587849"/>
          </a:xfrm>
        </p:grpSpPr>
        <p:sp>
          <p:nvSpPr>
            <p:cNvPr id="17" name="Decision 16"/>
            <p:cNvSpPr/>
            <p:nvPr/>
          </p:nvSpPr>
          <p:spPr>
            <a:xfrm>
              <a:off x="1619984" y="3577895"/>
              <a:ext cx="2380856" cy="1303797"/>
            </a:xfrm>
            <a:prstGeom prst="flowChartDecisi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8" name="TextBox 34"/>
            <p:cNvSpPr txBox="1">
              <a:spLocks noChangeArrowheads="1"/>
            </p:cNvSpPr>
            <p:nvPr/>
          </p:nvSpPr>
          <p:spPr bwMode="auto">
            <a:xfrm>
              <a:off x="1362943" y="3415855"/>
              <a:ext cx="2897382" cy="509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dirty="0"/>
                <a:t>VL 4 length</a:t>
              </a:r>
            </a:p>
          </p:txBody>
        </p:sp>
        <p:sp>
          <p:nvSpPr>
            <p:cNvPr id="19" name="Decision 18"/>
            <p:cNvSpPr/>
            <p:nvPr/>
          </p:nvSpPr>
          <p:spPr>
            <a:xfrm>
              <a:off x="4370340" y="4889902"/>
              <a:ext cx="2155943" cy="909080"/>
            </a:xfrm>
            <a:prstGeom prst="flowChartDecision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544096" y="4587948"/>
              <a:ext cx="1211808" cy="536453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23" idx="0"/>
            </p:cNvCxnSpPr>
            <p:nvPr/>
          </p:nvCxnSpPr>
          <p:spPr>
            <a:xfrm>
              <a:off x="5963407" y="5590182"/>
              <a:ext cx="1195566" cy="5934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rminator 21"/>
            <p:cNvSpPr/>
            <p:nvPr/>
          </p:nvSpPr>
          <p:spPr>
            <a:xfrm>
              <a:off x="6164670" y="6293788"/>
              <a:ext cx="2148058" cy="709916"/>
            </a:xfrm>
            <a:prstGeom prst="flowChartTerminator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TextBox 39"/>
            <p:cNvSpPr txBox="1">
              <a:spLocks noChangeArrowheads="1"/>
            </p:cNvSpPr>
            <p:nvPr/>
          </p:nvSpPr>
          <p:spPr bwMode="auto">
            <a:xfrm>
              <a:off x="5963407" y="6183617"/>
              <a:ext cx="2391133" cy="509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i="1" dirty="0" smtClean="0"/>
                <a:t>Average</a:t>
              </a:r>
              <a:endParaRPr lang="en-US" sz="800" i="1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 rot="5400000">
              <a:off x="1684385" y="5082615"/>
              <a:ext cx="1211035" cy="22169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5909381" y="4684316"/>
              <a:ext cx="1301279" cy="4143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42"/>
            <p:cNvSpPr txBox="1">
              <a:spLocks noChangeArrowheads="1"/>
            </p:cNvSpPr>
            <p:nvPr/>
          </p:nvSpPr>
          <p:spPr bwMode="auto">
            <a:xfrm>
              <a:off x="4002600" y="4684310"/>
              <a:ext cx="2897382" cy="5094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dirty="0"/>
                <a:t>VL 1 length</a:t>
              </a:r>
            </a:p>
          </p:txBody>
        </p:sp>
        <p:sp>
          <p:nvSpPr>
            <p:cNvPr id="27" name="Rectangle 43"/>
            <p:cNvSpPr>
              <a:spLocks noChangeArrowheads="1"/>
            </p:cNvSpPr>
            <p:nvPr/>
          </p:nvSpPr>
          <p:spPr bwMode="auto">
            <a:xfrm>
              <a:off x="4116719" y="4279443"/>
              <a:ext cx="639792" cy="1091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/>
                <a:t>≤ 34</a:t>
              </a:r>
            </a:p>
          </p:txBody>
        </p:sp>
        <p:sp>
          <p:nvSpPr>
            <p:cNvPr id="28" name="Rectangle 44"/>
            <p:cNvSpPr>
              <a:spLocks noChangeArrowheads="1"/>
            </p:cNvSpPr>
            <p:nvPr/>
          </p:nvSpPr>
          <p:spPr bwMode="auto">
            <a:xfrm>
              <a:off x="6173358" y="4220073"/>
              <a:ext cx="687131" cy="800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/>
                <a:t> ≤ 27</a:t>
              </a:r>
            </a:p>
          </p:txBody>
        </p:sp>
        <p:sp>
          <p:nvSpPr>
            <p:cNvPr id="29" name="Rectangle 45"/>
            <p:cNvSpPr>
              <a:spLocks noChangeArrowheads="1"/>
            </p:cNvSpPr>
            <p:nvPr/>
          </p:nvSpPr>
          <p:spPr bwMode="auto">
            <a:xfrm>
              <a:off x="6164670" y="6091784"/>
              <a:ext cx="695817" cy="8005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/>
                <a:t> &gt; 27</a:t>
              </a:r>
            </a:p>
          </p:txBody>
        </p:sp>
        <p:sp>
          <p:nvSpPr>
            <p:cNvPr id="30" name="Rectangle 46"/>
            <p:cNvSpPr>
              <a:spLocks noChangeArrowheads="1"/>
            </p:cNvSpPr>
            <p:nvPr/>
          </p:nvSpPr>
          <p:spPr bwMode="auto">
            <a:xfrm>
              <a:off x="2385069" y="4905124"/>
              <a:ext cx="648470" cy="1091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/>
                <a:t>&gt; 34</a:t>
              </a:r>
            </a:p>
          </p:txBody>
        </p:sp>
        <p:sp>
          <p:nvSpPr>
            <p:cNvPr id="31" name="Terminator 30"/>
            <p:cNvSpPr/>
            <p:nvPr/>
          </p:nvSpPr>
          <p:spPr>
            <a:xfrm>
              <a:off x="7038945" y="4253869"/>
              <a:ext cx="1490811" cy="870532"/>
            </a:xfrm>
            <a:prstGeom prst="flowChartTerminator">
              <a:avLst/>
            </a:prstGeom>
            <a:solidFill>
              <a:srgbClr val="C0504D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TextBox 48"/>
            <p:cNvSpPr txBox="1">
              <a:spLocks noChangeArrowheads="1"/>
            </p:cNvSpPr>
            <p:nvPr/>
          </p:nvSpPr>
          <p:spPr bwMode="auto">
            <a:xfrm>
              <a:off x="6557679" y="4125249"/>
              <a:ext cx="2459960" cy="5094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i="1" dirty="0" err="1" smtClean="0"/>
                <a:t>Neut</a:t>
              </a:r>
              <a:r>
                <a:rPr lang="en-US" sz="800" i="1" dirty="0" smtClean="0"/>
                <a:t> - </a:t>
              </a:r>
              <a:endParaRPr lang="en-US" sz="800" i="1" dirty="0"/>
            </a:p>
          </p:txBody>
        </p:sp>
        <p:sp>
          <p:nvSpPr>
            <p:cNvPr id="33" name="Terminator 32"/>
            <p:cNvSpPr/>
            <p:nvPr/>
          </p:nvSpPr>
          <p:spPr>
            <a:xfrm>
              <a:off x="1467550" y="5978869"/>
              <a:ext cx="1712545" cy="709916"/>
            </a:xfrm>
            <a:prstGeom prst="flowChartTerminator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34" name="TextBox 48"/>
          <p:cNvSpPr txBox="1">
            <a:spLocks noChangeArrowheads="1"/>
          </p:cNvSpPr>
          <p:nvPr/>
        </p:nvSpPr>
        <p:spPr bwMode="auto">
          <a:xfrm>
            <a:off x="658292" y="5252255"/>
            <a:ext cx="104002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" i="1" dirty="0" err="1" smtClean="0"/>
              <a:t>Neut</a:t>
            </a:r>
            <a:r>
              <a:rPr lang="en-US" sz="800" i="1" dirty="0" smtClean="0"/>
              <a:t> + </a:t>
            </a:r>
            <a:endParaRPr lang="en-US" sz="800" i="1" dirty="0"/>
          </a:p>
        </p:txBody>
      </p:sp>
      <p:pic>
        <p:nvPicPr>
          <p:cNvPr id="35" name="Picture 34" descr="YouTube-HIres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4543" y="5584251"/>
            <a:ext cx="3687857" cy="3486701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MCQ  attendance density plot.pdf" descr="MCQ  attendance density plot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9751" y="1516658"/>
            <a:ext cx="8005298" cy="67202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MCQ attendance logistic regression.pdf" descr="MCQ attendance logistic regression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7636" y="1817096"/>
            <a:ext cx="7289528" cy="6119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209" y="190500"/>
            <a:ext cx="6807201" cy="44990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89500" y="4311318"/>
            <a:ext cx="7607300" cy="4997782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rgl package"/>
          <p:cNvSpPr txBox="1"/>
          <p:nvPr/>
        </p:nvSpPr>
        <p:spPr>
          <a:xfrm>
            <a:off x="8568314" y="1778000"/>
            <a:ext cx="251251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rgl package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How to get 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How to get R</a:t>
            </a:r>
          </a:p>
        </p:txBody>
      </p:sp>
      <p:pic>
        <p:nvPicPr>
          <p:cNvPr id="170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" y="3207472"/>
            <a:ext cx="12585700" cy="631752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cran.r-project.org"/>
          <p:cNvSpPr txBox="1"/>
          <p:nvPr/>
        </p:nvSpPr>
        <p:spPr>
          <a:xfrm>
            <a:off x="4545124" y="2209800"/>
            <a:ext cx="390409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cran.r-project.org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 basics</a:t>
            </a:r>
          </a:p>
        </p:txBody>
      </p:sp>
      <p:pic>
        <p:nvPicPr>
          <p:cNvPr id="17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3489" y="2209800"/>
            <a:ext cx="7697011" cy="68326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R console open on a Mac"/>
          <p:cNvSpPr txBox="1"/>
          <p:nvPr/>
        </p:nvSpPr>
        <p:spPr>
          <a:xfrm>
            <a:off x="3700356" y="9004300"/>
            <a:ext cx="5593632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 console open on a Mac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 basics</a:t>
            </a:r>
          </a:p>
        </p:txBody>
      </p:sp>
      <p:sp>
        <p:nvSpPr>
          <p:cNvPr id="178" name="R in a terminal window on a Linux machine"/>
          <p:cNvSpPr txBox="1"/>
          <p:nvPr/>
        </p:nvSpPr>
        <p:spPr>
          <a:xfrm>
            <a:off x="1762484" y="9004300"/>
            <a:ext cx="9469377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R in a terminal window on a Linux machine</a:t>
            </a:r>
          </a:p>
        </p:txBody>
      </p:sp>
      <p:pic>
        <p:nvPicPr>
          <p:cNvPr id="17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3048000"/>
            <a:ext cx="7620000" cy="5137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ommand line softwa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Command line software</a:t>
            </a:r>
          </a:p>
        </p:txBody>
      </p:sp>
      <p:sp>
        <p:nvSpPr>
          <p:cNvPr id="182" name="You type an expression or instruction at the command prompt and press “enter”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You type an expression or instruction at the command prompt and press “enter”</a:t>
            </a:r>
          </a:p>
          <a:p>
            <a:r>
              <a:rPr dirty="0"/>
              <a:t>If R can understand what you’ve typed, it’ll do what you’ve asked...</a:t>
            </a:r>
          </a:p>
          <a:p>
            <a:r>
              <a:rPr dirty="0"/>
              <a:t>...or what it thinks you’ve </a:t>
            </a:r>
            <a:r>
              <a:rPr dirty="0" smtClean="0"/>
              <a:t>asked</a:t>
            </a:r>
            <a:r>
              <a:rPr lang="en-GB" dirty="0" smtClean="0"/>
              <a:t>: unlike Python, R contains some fairly high-level functions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Data exploration and description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 exploration and description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Exploratory data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Exploratory data analysis</a:t>
            </a:r>
          </a:p>
        </p:txBody>
      </p:sp>
      <p:sp>
        <p:nvSpPr>
          <p:cNvPr id="189" name="Gain an understanding of the nature of the data…"/>
          <p:cNvSpPr txBox="1">
            <a:spLocks noGrp="1"/>
          </p:cNvSpPr>
          <p:nvPr>
            <p:ph type="body" idx="1"/>
          </p:nvPr>
        </p:nvSpPr>
        <p:spPr>
          <a:xfrm>
            <a:off x="1270000" y="3365500"/>
            <a:ext cx="10464800" cy="5715000"/>
          </a:xfrm>
          <a:prstGeom prst="rect">
            <a:avLst/>
          </a:prstGeom>
        </p:spPr>
        <p:txBody>
          <a:bodyPr/>
          <a:lstStyle/>
          <a:p>
            <a:pPr marL="1333500"/>
            <a:r>
              <a:rPr dirty="0"/>
              <a:t>Gain an understanding of the nature of the data</a:t>
            </a:r>
          </a:p>
          <a:p>
            <a:pPr marL="1333500"/>
            <a:r>
              <a:rPr dirty="0"/>
              <a:t>Get clues regarding the relationships between variables</a:t>
            </a:r>
          </a:p>
          <a:p>
            <a:pPr marL="1333500"/>
            <a:r>
              <a:rPr dirty="0"/>
              <a:t>Detect errors</a:t>
            </a:r>
          </a:p>
          <a:p>
            <a:pPr marL="1333500"/>
            <a:r>
              <a:rPr dirty="0"/>
              <a:t>Know which analyses might be necessary</a:t>
            </a:r>
          </a:p>
          <a:p>
            <a:pPr marL="1333500"/>
            <a:r>
              <a:rPr dirty="0"/>
              <a:t>Generate hypotheses (maybe)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1" build="p" bldLvl="5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Exploratory data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Exploratory data analysis</a:t>
            </a:r>
          </a:p>
        </p:txBody>
      </p:sp>
      <p:sp>
        <p:nvSpPr>
          <p:cNvPr id="192" name="Numerical and graphical descriptions of data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/>
            <a:r>
              <a:rPr dirty="0"/>
              <a:t>Numerical and graphical descriptions of data</a:t>
            </a:r>
          </a:p>
          <a:p>
            <a:pPr marL="1333500"/>
            <a:r>
              <a:rPr dirty="0"/>
              <a:t>Need to revise some basic numerical descriptives before moving on to graphical techniques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Goals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Equip you to be a </a:t>
            </a:r>
            <a:r>
              <a:rPr lang="en-GB" dirty="0" err="1" smtClean="0"/>
              <a:t>bioinformatician</a:t>
            </a:r>
            <a:endParaRPr lang="en-GB" dirty="0" smtClean="0"/>
          </a:p>
          <a:p>
            <a:r>
              <a:rPr lang="en-GB" dirty="0" smtClean="0"/>
              <a:t>(in a statistical sense)</a:t>
            </a:r>
          </a:p>
          <a:p>
            <a:r>
              <a:rPr lang="en-GB" dirty="0" smtClean="0"/>
              <a:t>That’s it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requency dis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Frequency distributions</a:t>
            </a:r>
          </a:p>
        </p:txBody>
      </p:sp>
      <p:pic>
        <p:nvPicPr>
          <p:cNvPr id="19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6945" y="2273300"/>
            <a:ext cx="10415455" cy="7632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Frequency distribu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Frequency distributions</a:t>
            </a:r>
          </a:p>
        </p:txBody>
      </p:sp>
      <p:pic>
        <p:nvPicPr>
          <p:cNvPr id="19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2425700"/>
            <a:ext cx="8890000" cy="6398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escriptive statist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Descriptive statistics</a:t>
            </a:r>
          </a:p>
        </p:txBody>
      </p:sp>
      <p:sp>
        <p:nvSpPr>
          <p:cNvPr id="201" name="Measures of central tendenc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/>
            <a:r>
              <a:rPr dirty="0"/>
              <a:t>Measures of central tendency</a:t>
            </a:r>
          </a:p>
          <a:p>
            <a:pPr marL="1778000" lvl="1"/>
            <a:r>
              <a:rPr dirty="0"/>
              <a:t>Mean, median, mode</a:t>
            </a:r>
          </a:p>
          <a:p>
            <a:pPr marL="1333500"/>
            <a:r>
              <a:rPr dirty="0"/>
              <a:t>Measures of dispersion</a:t>
            </a:r>
          </a:p>
          <a:p>
            <a:pPr marL="1778000" lvl="1"/>
            <a:r>
              <a:rPr dirty="0"/>
              <a:t>Standard deviation, variance, IQR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2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2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1" build="p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entral tend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tendency</a:t>
            </a:r>
          </a:p>
        </p:txBody>
      </p:sp>
      <p:sp>
        <p:nvSpPr>
          <p:cNvPr id="204" name="Median: rank data, take middle value. If even number of data take the average of the two middle values"/>
          <p:cNvSpPr txBox="1"/>
          <p:nvPr/>
        </p:nvSpPr>
        <p:spPr>
          <a:xfrm>
            <a:off x="2604622" y="5346700"/>
            <a:ext cx="8432801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Median: rank data, take middle value. If even number of data take the average of the two middle values</a:t>
            </a:r>
          </a:p>
        </p:txBody>
      </p:sp>
      <p:sp>
        <p:nvSpPr>
          <p:cNvPr id="205" name="Mode: most common value"/>
          <p:cNvSpPr txBox="1"/>
          <p:nvPr/>
        </p:nvSpPr>
        <p:spPr>
          <a:xfrm>
            <a:off x="3516740" y="8001000"/>
            <a:ext cx="5960865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Mode: most common value</a:t>
            </a:r>
          </a:p>
        </p:txBody>
      </p:sp>
      <p:grpSp>
        <p:nvGrpSpPr>
          <p:cNvPr id="208" name="Group"/>
          <p:cNvGrpSpPr/>
          <p:nvPr/>
        </p:nvGrpSpPr>
        <p:grpSpPr>
          <a:xfrm>
            <a:off x="3875676" y="2641600"/>
            <a:ext cx="5839824" cy="2184400"/>
            <a:chOff x="0" y="0"/>
            <a:chExt cx="5839823" cy="2184400"/>
          </a:xfrm>
        </p:grpSpPr>
        <p:sp>
          <p:nvSpPr>
            <p:cNvPr id="206" name="Mean"/>
            <p:cNvSpPr txBox="1"/>
            <p:nvPr/>
          </p:nvSpPr>
          <p:spPr>
            <a:xfrm>
              <a:off x="0" y="723900"/>
              <a:ext cx="1280592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Mean</a:t>
              </a:r>
            </a:p>
          </p:txBody>
        </p:sp>
        <p:pic>
          <p:nvPicPr>
            <p:cNvPr id="207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80945" y="0"/>
              <a:ext cx="4458879" cy="21844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2" animBg="1" advAuto="0"/>
      <p:bldP spid="205" grpId="3" animBg="1" advAuto="0"/>
      <p:bldP spid="208" grpId="1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entral tend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tendency</a:t>
            </a:r>
          </a:p>
        </p:txBody>
      </p:sp>
      <p:pic>
        <p:nvPicPr>
          <p:cNvPr id="211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6500" y="4610100"/>
            <a:ext cx="6565900" cy="4458543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For normally distributed data, mean (blue) = median (red) = mode"/>
          <p:cNvSpPr txBox="1"/>
          <p:nvPr/>
        </p:nvSpPr>
        <p:spPr>
          <a:xfrm>
            <a:off x="420222" y="2616200"/>
            <a:ext cx="5740401" cy="196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For normally distributed data, mean (blue) = median (red) = mode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Central tenden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Central tendency</a:t>
            </a:r>
          </a:p>
        </p:txBody>
      </p:sp>
      <p:pic>
        <p:nvPicPr>
          <p:cNvPr id="21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78600" y="2578100"/>
            <a:ext cx="4445000" cy="2978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8600" y="5918200"/>
            <a:ext cx="4445000" cy="2971071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As the distribution gets more skewed, the mean, mode and median become less similar"/>
          <p:cNvSpPr txBox="1"/>
          <p:nvPr/>
        </p:nvSpPr>
        <p:spPr>
          <a:xfrm>
            <a:off x="407522" y="4013200"/>
            <a:ext cx="5067301" cy="3213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t>As the distribution gets more skewed, the mean, mode and median become less similar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Measures of disper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Measures of dispersion</a:t>
            </a:r>
          </a:p>
        </p:txBody>
      </p:sp>
      <p:grpSp>
        <p:nvGrpSpPr>
          <p:cNvPr id="222" name="Group"/>
          <p:cNvGrpSpPr/>
          <p:nvPr/>
        </p:nvGrpSpPr>
        <p:grpSpPr>
          <a:xfrm>
            <a:off x="2363024" y="3071383"/>
            <a:ext cx="9917876" cy="2427718"/>
            <a:chOff x="0" y="0"/>
            <a:chExt cx="9917875" cy="2427716"/>
          </a:xfrm>
        </p:grpSpPr>
        <p:pic>
          <p:nvPicPr>
            <p:cNvPr id="220" name="droppedImage.png" descr="dropped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3428175" y="0"/>
              <a:ext cx="6489701" cy="2427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1" name="Variance"/>
            <p:cNvSpPr txBox="1"/>
            <p:nvPr/>
          </p:nvSpPr>
          <p:spPr>
            <a:xfrm>
              <a:off x="0" y="852916"/>
              <a:ext cx="194369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Variance</a:t>
              </a:r>
            </a:p>
          </p:txBody>
        </p:sp>
      </p:grpSp>
      <p:grpSp>
        <p:nvGrpSpPr>
          <p:cNvPr id="225" name="Group"/>
          <p:cNvGrpSpPr/>
          <p:nvPr/>
        </p:nvGrpSpPr>
        <p:grpSpPr>
          <a:xfrm>
            <a:off x="1281639" y="5714167"/>
            <a:ext cx="9119661" cy="1474033"/>
            <a:chOff x="0" y="0"/>
            <a:chExt cx="9119660" cy="1474032"/>
          </a:xfrm>
        </p:grpSpPr>
        <p:pic>
          <p:nvPicPr>
            <p:cNvPr id="223" name="droppedImage.png" descr="dropped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373160" y="0"/>
              <a:ext cx="3746501" cy="14740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4" name="Standard deviation"/>
            <p:cNvSpPr txBox="1"/>
            <p:nvPr/>
          </p:nvSpPr>
          <p:spPr>
            <a:xfrm>
              <a:off x="0" y="546932"/>
              <a:ext cx="4106466" cy="7239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Standard deviation</a:t>
              </a:r>
            </a:p>
          </p:txBody>
        </p:sp>
      </p:grpSp>
      <p:grpSp>
        <p:nvGrpSpPr>
          <p:cNvPr id="228" name="Group"/>
          <p:cNvGrpSpPr/>
          <p:nvPr/>
        </p:nvGrpSpPr>
        <p:grpSpPr>
          <a:xfrm>
            <a:off x="503417" y="7537450"/>
            <a:ext cx="11715106" cy="2082800"/>
            <a:chOff x="0" y="0"/>
            <a:chExt cx="11715105" cy="2082800"/>
          </a:xfrm>
        </p:grpSpPr>
        <p:sp>
          <p:nvSpPr>
            <p:cNvPr id="226" name="Inter-quartile range (IQR)"/>
            <p:cNvSpPr txBox="1"/>
            <p:nvPr/>
          </p:nvSpPr>
          <p:spPr>
            <a:xfrm>
              <a:off x="0" y="679450"/>
              <a:ext cx="5662911" cy="723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r>
                <a:t>Inter-quartile range (IQR)</a:t>
              </a:r>
            </a:p>
          </p:txBody>
        </p:sp>
        <p:sp>
          <p:nvSpPr>
            <p:cNvPr id="227" name="Range from 1st quartile (top of lower 25%) to third quartile (top of lower 75% of data): central 50% of data"/>
            <p:cNvSpPr txBox="1"/>
            <p:nvPr/>
          </p:nvSpPr>
          <p:spPr>
            <a:xfrm>
              <a:off x="6050905" y="0"/>
              <a:ext cx="5664201" cy="20828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3400"/>
              </a:lvl1pPr>
            </a:lstStyle>
            <a:p>
              <a:r>
                <a:t>Range from 1st quartile (top of lower 25%) to third quartile (top of lower 75% of data): central 50% of data</a:t>
              </a:r>
            </a:p>
          </p:txBody>
        </p:sp>
      </p:grp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1" animBg="1" advAuto="0"/>
      <p:bldP spid="225" grpId="2" animBg="1" advAuto="0"/>
      <p:bldP spid="228" grpId="3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raphics for exploratory analysis: univariat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r>
              <a:rPr dirty="0"/>
              <a:t>Graphics for exploratory analysis: univariate data</a:t>
            </a:r>
          </a:p>
        </p:txBody>
      </p:sp>
      <p:sp>
        <p:nvSpPr>
          <p:cNvPr id="231" name="Histogram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/>
            <a:r>
              <a:t>Histograms </a:t>
            </a:r>
          </a:p>
          <a:p>
            <a:pPr marL="1333500"/>
            <a:r>
              <a:t>Boxplots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Boxplo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Boxplot</a:t>
            </a:r>
          </a:p>
        </p:txBody>
      </p:sp>
      <p:pic>
        <p:nvPicPr>
          <p:cNvPr id="234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900" y="2705100"/>
            <a:ext cx="6350000" cy="60543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7" name="Group"/>
          <p:cNvGrpSpPr/>
          <p:nvPr/>
        </p:nvGrpSpPr>
        <p:grpSpPr>
          <a:xfrm>
            <a:off x="4355157" y="3149600"/>
            <a:ext cx="5393241" cy="596900"/>
            <a:chOff x="0" y="0"/>
            <a:chExt cx="5393239" cy="596900"/>
          </a:xfrm>
        </p:grpSpPr>
        <p:sp>
          <p:nvSpPr>
            <p:cNvPr id="235" name="Outliers"/>
            <p:cNvSpPr txBox="1"/>
            <p:nvPr/>
          </p:nvSpPr>
          <p:spPr>
            <a:xfrm>
              <a:off x="3830470" y="0"/>
              <a:ext cx="1562770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/>
              </a:lvl1pPr>
            </a:lstStyle>
            <a:p>
              <a:r>
                <a:t>Outliers</a:t>
              </a:r>
            </a:p>
          </p:txBody>
        </p:sp>
        <p:sp>
          <p:nvSpPr>
            <p:cNvPr id="236" name="Line"/>
            <p:cNvSpPr/>
            <p:nvPr/>
          </p:nvSpPr>
          <p:spPr>
            <a:xfrm flipV="1">
              <a:off x="0" y="300969"/>
              <a:ext cx="3728775" cy="12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0" name="Group"/>
          <p:cNvGrpSpPr/>
          <p:nvPr/>
        </p:nvGrpSpPr>
        <p:grpSpPr>
          <a:xfrm>
            <a:off x="4648200" y="3981450"/>
            <a:ext cx="8169139" cy="1092200"/>
            <a:chOff x="0" y="0"/>
            <a:chExt cx="8169138" cy="1092200"/>
          </a:xfrm>
        </p:grpSpPr>
        <p:sp>
          <p:nvSpPr>
            <p:cNvPr id="238" name="Most extreme point &lt;=1.5%…"/>
            <p:cNvSpPr txBox="1"/>
            <p:nvPr/>
          </p:nvSpPr>
          <p:spPr>
            <a:xfrm>
              <a:off x="2983086" y="0"/>
              <a:ext cx="5186053" cy="10922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3400"/>
              </a:pPr>
              <a:r>
                <a:t>Most extreme point &lt;=1.5%</a:t>
              </a:r>
            </a:p>
            <a:p>
              <a:pPr>
                <a:defRPr sz="3400"/>
              </a:pPr>
              <a:r>
                <a:t>IQR from 3rd quartile</a:t>
              </a:r>
            </a:p>
          </p:txBody>
        </p:sp>
        <p:sp>
          <p:nvSpPr>
            <p:cNvPr id="239" name="Line"/>
            <p:cNvSpPr/>
            <p:nvPr/>
          </p:nvSpPr>
          <p:spPr>
            <a:xfrm flipV="1">
              <a:off x="0" y="421371"/>
              <a:ext cx="2986237" cy="1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3" name="Group"/>
          <p:cNvGrpSpPr/>
          <p:nvPr/>
        </p:nvGrpSpPr>
        <p:grpSpPr>
          <a:xfrm>
            <a:off x="5166866" y="5791200"/>
            <a:ext cx="4809152" cy="596900"/>
            <a:chOff x="0" y="0"/>
            <a:chExt cx="4809151" cy="596900"/>
          </a:xfrm>
        </p:grpSpPr>
        <p:sp>
          <p:nvSpPr>
            <p:cNvPr id="241" name="3rd quartile"/>
            <p:cNvSpPr txBox="1"/>
            <p:nvPr/>
          </p:nvSpPr>
          <p:spPr>
            <a:xfrm>
              <a:off x="2638741" y="0"/>
              <a:ext cx="2170411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/>
              </a:lvl1pPr>
            </a:lstStyle>
            <a:p>
              <a:r>
                <a:t>3rd quartile</a:t>
              </a:r>
            </a:p>
          </p:txBody>
        </p:sp>
        <p:sp>
          <p:nvSpPr>
            <p:cNvPr id="242" name="Line"/>
            <p:cNvSpPr/>
            <p:nvPr/>
          </p:nvSpPr>
          <p:spPr>
            <a:xfrm flipV="1">
              <a:off x="0" y="296906"/>
              <a:ext cx="2562743" cy="6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6" name="Group"/>
          <p:cNvGrpSpPr/>
          <p:nvPr/>
        </p:nvGrpSpPr>
        <p:grpSpPr>
          <a:xfrm>
            <a:off x="5153669" y="6388100"/>
            <a:ext cx="4417716" cy="596900"/>
            <a:chOff x="0" y="0"/>
            <a:chExt cx="4417714" cy="596900"/>
          </a:xfrm>
        </p:grpSpPr>
        <p:sp>
          <p:nvSpPr>
            <p:cNvPr id="244" name="Median"/>
            <p:cNvSpPr txBox="1"/>
            <p:nvPr/>
          </p:nvSpPr>
          <p:spPr>
            <a:xfrm>
              <a:off x="3044490" y="0"/>
              <a:ext cx="1373225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/>
              </a:lvl1pPr>
            </a:lstStyle>
            <a:p>
              <a:r>
                <a:t>Median</a:t>
              </a:r>
            </a:p>
          </p:txBody>
        </p:sp>
        <p:sp>
          <p:nvSpPr>
            <p:cNvPr id="245" name="Line"/>
            <p:cNvSpPr/>
            <p:nvPr/>
          </p:nvSpPr>
          <p:spPr>
            <a:xfrm flipV="1">
              <a:off x="0" y="326462"/>
              <a:ext cx="2892326" cy="12023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  <p:grpSp>
        <p:nvGrpSpPr>
          <p:cNvPr id="249" name="Group"/>
          <p:cNvGrpSpPr/>
          <p:nvPr/>
        </p:nvGrpSpPr>
        <p:grpSpPr>
          <a:xfrm>
            <a:off x="5114875" y="7162800"/>
            <a:ext cx="4823824" cy="596900"/>
            <a:chOff x="0" y="0"/>
            <a:chExt cx="4823823" cy="596900"/>
          </a:xfrm>
        </p:grpSpPr>
        <p:sp>
          <p:nvSpPr>
            <p:cNvPr id="247" name="1st quartile"/>
            <p:cNvSpPr txBox="1"/>
            <p:nvPr/>
          </p:nvSpPr>
          <p:spPr>
            <a:xfrm>
              <a:off x="2728050" y="0"/>
              <a:ext cx="2095774" cy="5969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3400"/>
              </a:lvl1pPr>
            </a:lstStyle>
            <a:p>
              <a:r>
                <a:t>1st quartile</a:t>
              </a:r>
            </a:p>
          </p:txBody>
        </p:sp>
        <p:sp>
          <p:nvSpPr>
            <p:cNvPr id="248" name="Line"/>
            <p:cNvSpPr/>
            <p:nvPr/>
          </p:nvSpPr>
          <p:spPr>
            <a:xfrm flipV="1">
              <a:off x="0" y="306476"/>
              <a:ext cx="2708126" cy="15539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</p:grp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5" animBg="1" advAuto="0"/>
      <p:bldP spid="240" grpId="4" animBg="1" advAuto="0"/>
      <p:bldP spid="243" grpId="3" animBg="1" advAuto="0"/>
      <p:bldP spid="246" grpId="1" animBg="1" advAuto="0"/>
      <p:bldP spid="249" grpId="2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Using histograms and box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histograms and boxplots</a:t>
            </a:r>
          </a:p>
        </p:txBody>
      </p:sp>
      <p:pic>
        <p:nvPicPr>
          <p:cNvPr id="25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2603500"/>
            <a:ext cx="7620000" cy="36371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2400" y="6172200"/>
            <a:ext cx="7620000" cy="3732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2" grpId="1" animBg="1" advAuto="0"/>
      <p:bldP spid="253" grpId="2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Assessment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Using histograms and box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Using histograms and boxplots</a:t>
            </a:r>
          </a:p>
        </p:txBody>
      </p:sp>
      <p:pic>
        <p:nvPicPr>
          <p:cNvPr id="25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3810000"/>
            <a:ext cx="7620000" cy="36258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Univariat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Univariate data</a:t>
            </a:r>
          </a:p>
        </p:txBody>
      </p:sp>
      <p:sp>
        <p:nvSpPr>
          <p:cNvPr id="259" name="Using exploratory stem-and-leaf plots, histograms and boxplots ca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/>
            <a:r>
              <a:t>Using exploratory stem-and-leaf plots, histograms and boxplots can:</a:t>
            </a:r>
          </a:p>
          <a:p>
            <a:pPr marL="1333500"/>
            <a:r>
              <a:t>Tell us about the shape of the frequency distribution</a:t>
            </a:r>
          </a:p>
          <a:p>
            <a:pPr marL="1333500"/>
            <a:r>
              <a:t>Help us identify outliers</a:t>
            </a:r>
          </a:p>
          <a:p>
            <a:pPr marL="1333500"/>
            <a:r>
              <a:t>Help us identify possible errors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9" grpId="1" build="p" bldLvl="5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raphics for exploratory analysis: bivariate dat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r>
              <a:rPr dirty="0"/>
              <a:t>Graphics for exploratory analysis: bivariate data</a:t>
            </a:r>
          </a:p>
        </p:txBody>
      </p:sp>
      <p:sp>
        <p:nvSpPr>
          <p:cNvPr id="262" name="Scatter plots: use with two continuous variable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/>
            <a:r>
              <a:rPr dirty="0"/>
              <a:t>Scatter plots: use with two continuous variables</a:t>
            </a:r>
          </a:p>
          <a:p>
            <a:pPr marL="1333500"/>
            <a:r>
              <a:rPr dirty="0"/>
              <a:t>Stripplots and boxplots: use with one continuous variable and one categorical variable</a:t>
            </a:r>
          </a:p>
          <a:p>
            <a:pPr marL="1333500"/>
            <a:r>
              <a:rPr dirty="0"/>
              <a:t>Barplots: use with frequency data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" grpId="1" build="p" bldLvl="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catter plots"/>
          <p:cNvSpPr txBox="1">
            <a:spLocks noGrp="1"/>
          </p:cNvSpPr>
          <p:nvPr>
            <p:ph type="title"/>
          </p:nvPr>
        </p:nvSpPr>
        <p:spPr>
          <a:xfrm>
            <a:off x="1270000" y="-558800"/>
            <a:ext cx="10464800" cy="2438400"/>
          </a:xfrm>
          <a:prstGeom prst="rect">
            <a:avLst/>
          </a:prstGeom>
        </p:spPr>
        <p:txBody>
          <a:bodyPr/>
          <a:lstStyle/>
          <a:p>
            <a:r>
              <a:t>Scatter plots</a:t>
            </a:r>
          </a:p>
        </p:txBody>
      </p:sp>
      <p:pic>
        <p:nvPicPr>
          <p:cNvPr id="265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7700" y="2221886"/>
            <a:ext cx="9156700" cy="6801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catter plots"/>
          <p:cNvSpPr txBox="1">
            <a:spLocks noGrp="1"/>
          </p:cNvSpPr>
          <p:nvPr>
            <p:ph type="title"/>
          </p:nvPr>
        </p:nvSpPr>
        <p:spPr>
          <a:xfrm>
            <a:off x="1270000" y="-558800"/>
            <a:ext cx="10464800" cy="2438400"/>
          </a:xfrm>
          <a:prstGeom prst="rect">
            <a:avLst/>
          </a:prstGeom>
        </p:spPr>
        <p:txBody>
          <a:bodyPr/>
          <a:lstStyle/>
          <a:p>
            <a:r>
              <a:t>Scatter plots</a:t>
            </a:r>
          </a:p>
        </p:txBody>
      </p:sp>
      <p:pic>
        <p:nvPicPr>
          <p:cNvPr id="26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2933700"/>
            <a:ext cx="6350000" cy="537021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75" name="Group"/>
          <p:cNvGrpSpPr/>
          <p:nvPr/>
        </p:nvGrpSpPr>
        <p:grpSpPr>
          <a:xfrm>
            <a:off x="7150100" y="1714500"/>
            <a:ext cx="4588196" cy="7582825"/>
            <a:chOff x="0" y="0"/>
            <a:chExt cx="4588195" cy="7582824"/>
          </a:xfrm>
        </p:grpSpPr>
        <p:grpSp>
          <p:nvGrpSpPr>
            <p:cNvPr id="271" name="Group"/>
            <p:cNvGrpSpPr/>
            <p:nvPr/>
          </p:nvGrpSpPr>
          <p:grpSpPr>
            <a:xfrm>
              <a:off x="0" y="3962400"/>
              <a:ext cx="4588196" cy="3620425"/>
              <a:chOff x="0" y="0"/>
              <a:chExt cx="4588195" cy="3620424"/>
            </a:xfrm>
          </p:grpSpPr>
          <p:pic>
            <p:nvPicPr>
              <p:cNvPr id="269" name="droppedImage.png" descr="droppedImage.png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394624"/>
                <a:ext cx="4588196" cy="3225801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0" name="Variable 1"/>
              <p:cNvSpPr txBox="1"/>
              <p:nvPr/>
            </p:nvSpPr>
            <p:spPr>
              <a:xfrm>
                <a:off x="1768205" y="0"/>
                <a:ext cx="1380735" cy="469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Variable 1</a:t>
                </a:r>
              </a:p>
            </p:txBody>
          </p:sp>
        </p:grpSp>
        <p:grpSp>
          <p:nvGrpSpPr>
            <p:cNvPr id="274" name="Group"/>
            <p:cNvGrpSpPr/>
            <p:nvPr/>
          </p:nvGrpSpPr>
          <p:grpSpPr>
            <a:xfrm>
              <a:off x="139700" y="0"/>
              <a:ext cx="4318000" cy="3492500"/>
              <a:chOff x="0" y="0"/>
              <a:chExt cx="4318000" cy="3492500"/>
            </a:xfrm>
          </p:grpSpPr>
          <p:pic>
            <p:nvPicPr>
              <p:cNvPr id="272" name="droppedImage.png" descr="droppedImage.png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rcRect l="1672" t="3985" r="3529" b="6884"/>
              <a:stretch>
                <a:fillRect/>
              </a:stretch>
            </p:blipFill>
            <p:spPr>
              <a:xfrm>
                <a:off x="0" y="368300"/>
                <a:ext cx="4318000" cy="31242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273" name="Variable 2"/>
              <p:cNvSpPr txBox="1"/>
              <p:nvPr/>
            </p:nvSpPr>
            <p:spPr>
              <a:xfrm>
                <a:off x="1625600" y="0"/>
                <a:ext cx="1380735" cy="4699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p="http://schemas.openxmlformats.org/presentationml/2006/main" xmlns:r="http://schemas.openxmlformats.org/officeDocument/2006/relationships" xmlns:a="http://schemas.openxmlformats.org/drawingml/2006/main" xmlns="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2500"/>
                </a:lvl1pPr>
              </a:lstStyle>
              <a:p>
                <a:r>
                  <a:t>Variable 2</a:t>
                </a:r>
              </a:p>
            </p:txBody>
          </p:sp>
        </p:grpSp>
      </p:grp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1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catter plots"/>
          <p:cNvSpPr txBox="1">
            <a:spLocks noGrp="1"/>
          </p:cNvSpPr>
          <p:nvPr>
            <p:ph type="title"/>
          </p:nvPr>
        </p:nvSpPr>
        <p:spPr>
          <a:xfrm>
            <a:off x="1270000" y="-558800"/>
            <a:ext cx="10464800" cy="2438400"/>
          </a:xfrm>
          <a:prstGeom prst="rect">
            <a:avLst/>
          </a:prstGeom>
        </p:spPr>
        <p:txBody>
          <a:bodyPr/>
          <a:lstStyle/>
          <a:p>
            <a:r>
              <a:t>Scatter plots</a:t>
            </a:r>
          </a:p>
        </p:txBody>
      </p:sp>
      <p:pic>
        <p:nvPicPr>
          <p:cNvPr id="27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251200"/>
            <a:ext cx="5715000" cy="4738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Fig 1C.pdf" descr="Fig 1C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46900" y="2794000"/>
            <a:ext cx="4889500" cy="4889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1" animBg="1" advAuto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catter plots"/>
          <p:cNvSpPr txBox="1">
            <a:spLocks noGrp="1"/>
          </p:cNvSpPr>
          <p:nvPr>
            <p:ph type="title"/>
          </p:nvPr>
        </p:nvSpPr>
        <p:spPr>
          <a:xfrm>
            <a:off x="1270000" y="-558800"/>
            <a:ext cx="10464800" cy="2438400"/>
          </a:xfrm>
          <a:prstGeom prst="rect">
            <a:avLst/>
          </a:prstGeom>
        </p:spPr>
        <p:txBody>
          <a:bodyPr/>
          <a:lstStyle/>
          <a:p>
            <a:r>
              <a:t>Scatter plots</a:t>
            </a:r>
          </a:p>
        </p:txBody>
      </p:sp>
      <p:pic>
        <p:nvPicPr>
          <p:cNvPr id="282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2400" y="2832100"/>
            <a:ext cx="7620000" cy="5573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catter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Scatterplots</a:t>
            </a:r>
          </a:p>
        </p:txBody>
      </p:sp>
      <p:sp>
        <p:nvSpPr>
          <p:cNvPr id="285" name="We can use scatterplots to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333500"/>
            <a:r>
              <a:t>We can use scatterplots to:</a:t>
            </a:r>
          </a:p>
          <a:p>
            <a:pPr marL="1778000" lvl="1"/>
            <a:r>
              <a:t>See relationships between two variables</a:t>
            </a:r>
          </a:p>
          <a:p>
            <a:pPr marL="1778000" lvl="1"/>
            <a:r>
              <a:t>Check for non-linearity</a:t>
            </a:r>
          </a:p>
          <a:p>
            <a:pPr marL="1778000" lvl="1"/>
            <a:r>
              <a:t>Check for outliers and errors</a:t>
            </a:r>
          </a:p>
          <a:p>
            <a:pPr marL="1778000" lvl="1"/>
            <a:r>
              <a:t>Check for changes in variance</a:t>
            </a:r>
          </a:p>
          <a:p>
            <a:pPr marL="1778000" lvl="1"/>
            <a:r>
              <a:t>Check for structure in the data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tripplots and box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Stripplots and boxplots </a:t>
            </a:r>
          </a:p>
        </p:txBody>
      </p:sp>
      <p:pic>
        <p:nvPicPr>
          <p:cNvPr id="288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53200" y="2895600"/>
            <a:ext cx="5923733" cy="4940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droppedImage.png" descr="dropped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3073400"/>
            <a:ext cx="6443365" cy="4851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tripplots and boxpl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Stripplots and boxplots</a:t>
            </a:r>
          </a:p>
        </p:txBody>
      </p:sp>
      <p:sp>
        <p:nvSpPr>
          <p:cNvPr id="292" name="Use when you have one continuous variable and one categorical variabl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6239024"/>
          </a:xfrm>
          <a:prstGeom prst="rect">
            <a:avLst/>
          </a:prstGeom>
        </p:spPr>
        <p:txBody>
          <a:bodyPr/>
          <a:lstStyle/>
          <a:p>
            <a:pPr marL="1333500"/>
            <a:r>
              <a:rPr dirty="0"/>
              <a:t>Use when you have one continuous variable and one categorical variable</a:t>
            </a:r>
          </a:p>
          <a:p>
            <a:pPr marL="1333500"/>
            <a:r>
              <a:rPr dirty="0"/>
              <a:t>Stripplots are less useful when n is high</a:t>
            </a:r>
          </a:p>
          <a:p>
            <a:pPr marL="1333500"/>
            <a:r>
              <a:rPr dirty="0"/>
              <a:t>Give an impression of how the continuous variable depends on the categorical</a:t>
            </a:r>
          </a:p>
          <a:p>
            <a:pPr marL="1333500"/>
            <a:r>
              <a:rPr dirty="0"/>
              <a:t>Allow you to identify outliers, errors and patterns in variance</a:t>
            </a:r>
          </a:p>
        </p:txBody>
      </p:sp>
    </p:spTree>
  </p:cSld>
  <p:clrMapOvr>
    <a:masterClrMapping/>
  </p:clrMapOvr>
  <mc:AlternateContent>
    <mc:Choice xmlns:mc="http://schemas.openxmlformats.org/markup-compatibility/2006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Requires="p14">
      <p:transition spd="med" advClick="1" p14:dur="1000">
        <p:dissolve/>
      </p:transition>
    </mc:Choice>
    <mc:Fallback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1" build="p" bldLvl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</a:t>
            </a:r>
            <a:r>
              <a:rPr lang="en-GB" baseline="0" dirty="0" smtClean="0"/>
              <a:t> we do?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Collect empirical observations of phenomena</a:t>
            </a:r>
          </a:p>
          <a:p>
            <a:r>
              <a:rPr lang="en-GB" dirty="0" smtClean="0"/>
              <a:t>Spot</a:t>
            </a:r>
            <a:r>
              <a:rPr lang="en-GB" baseline="0" dirty="0" smtClean="0"/>
              <a:t> patterns</a:t>
            </a:r>
          </a:p>
          <a:p>
            <a:r>
              <a:rPr lang="en-GB" baseline="0" dirty="0" smtClean="0"/>
              <a:t>Propose models that explain them</a:t>
            </a:r>
          </a:p>
          <a:p>
            <a:r>
              <a:rPr lang="en-GB" baseline="0" dirty="0" smtClean="0"/>
              <a:t>Simulate guesses according to the models</a:t>
            </a:r>
          </a:p>
          <a:p>
            <a:r>
              <a:rPr lang="en-GB" baseline="0" dirty="0" smtClean="0"/>
              <a:t>Compare them, refine, repeat</a:t>
            </a:r>
          </a:p>
          <a:p>
            <a:r>
              <a:rPr lang="en-GB" baseline="0" dirty="0" smtClean="0"/>
              <a:t>… SCIENCE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Bioinformatics and stats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 smtClean="0"/>
              <a:t>Toolbox:</a:t>
            </a:r>
            <a:r>
              <a:rPr lang="en-GB" b="0" baseline="0" dirty="0" smtClean="0"/>
              <a:t> big data, replicates, </a:t>
            </a:r>
            <a:r>
              <a:rPr lang="en-GB" b="0" baseline="0" dirty="0" err="1" smtClean="0"/>
              <a:t>moar</a:t>
            </a:r>
            <a:endParaRPr lang="en-GB" b="0" baseline="0" dirty="0" smtClean="0"/>
          </a:p>
          <a:p>
            <a:r>
              <a:rPr lang="en-GB" b="1" baseline="0" dirty="0" smtClean="0"/>
              <a:t>Concepts:</a:t>
            </a:r>
            <a:r>
              <a:rPr lang="en-GB" b="0" baseline="0" dirty="0" smtClean="0"/>
              <a:t> statistics, probability, populations</a:t>
            </a:r>
          </a:p>
          <a:p>
            <a:r>
              <a:rPr lang="en-GB" b="1" baseline="0" dirty="0" smtClean="0"/>
              <a:t>Techniques:</a:t>
            </a:r>
            <a:r>
              <a:rPr lang="en-GB" b="0" baseline="0" dirty="0" smtClean="0"/>
              <a:t> multivariate analyses, programming, genomics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Stats 101</a:t>
            </a:r>
          </a:p>
          <a:p>
            <a:r>
              <a:rPr lang="en-GB" dirty="0" smtClean="0"/>
              <a:t>Programming</a:t>
            </a:r>
            <a:r>
              <a:rPr lang="en-GB" baseline="0" dirty="0" smtClean="0"/>
              <a:t> course</a:t>
            </a:r>
          </a:p>
          <a:p>
            <a:r>
              <a:rPr lang="en-GB" baseline="0" dirty="0" smtClean="0"/>
              <a:t>Mol. Biol.</a:t>
            </a:r>
          </a:p>
          <a:p>
            <a:r>
              <a:rPr lang="en-GB" baseline="0" dirty="0" smtClean="0"/>
              <a:t>Genomics</a:t>
            </a:r>
          </a:p>
          <a:p>
            <a:r>
              <a:rPr lang="en-GB" baseline="0" dirty="0" smtClean="0"/>
              <a:t>Machine-learning / AI / any advanced stuff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Roadmap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1433207"/>
          </a:xfrm>
        </p:spPr>
        <p:txBody>
          <a:bodyPr/>
          <a:lstStyle/>
          <a:p>
            <a:r>
              <a:rPr lang="en-GB" sz="5400" dirty="0" smtClean="0"/>
              <a:t>Populations, probability and statistics</a:t>
            </a:r>
            <a:endParaRPr lang="en-GB" sz="5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600" dirty="0" smtClean="0"/>
              <a:t>Almost all biological phenomena vary continuously</a:t>
            </a:r>
            <a:endParaRPr lang="en-GB" sz="2600" baseline="0" dirty="0" smtClean="0"/>
          </a:p>
          <a:p>
            <a:r>
              <a:rPr lang="en-GB" sz="2600" baseline="0" dirty="0" smtClean="0"/>
              <a:t>Probability: assess outcome given model</a:t>
            </a:r>
          </a:p>
          <a:p>
            <a:r>
              <a:rPr lang="en-GB" sz="2600" baseline="0" dirty="0" smtClean="0"/>
              <a:t>Equally, for a large N how many X?</a:t>
            </a:r>
          </a:p>
          <a:p>
            <a:r>
              <a:rPr lang="en-GB" sz="2600" baseline="0" dirty="0" smtClean="0"/>
              <a:t>How likely is X?</a:t>
            </a:r>
          </a:p>
          <a:p>
            <a:r>
              <a:rPr lang="en-GB" sz="2600" baseline="0" dirty="0" smtClean="0"/>
              <a:t>Statistics:</a:t>
            </a:r>
          </a:p>
          <a:p>
            <a:pPr lvl="1">
              <a:buFont typeface="Courier New"/>
              <a:buChar char="o"/>
            </a:pPr>
            <a:r>
              <a:rPr lang="en-GB" sz="2600" dirty="0" smtClean="0"/>
              <a:t>How likely is it that X occurs by chance?</a:t>
            </a:r>
          </a:p>
          <a:p>
            <a:pPr lvl="1">
              <a:buFont typeface="Courier New"/>
              <a:buChar char="o"/>
            </a:pPr>
            <a:r>
              <a:rPr lang="en-GB" sz="2600" dirty="0" smtClean="0"/>
              <a:t>By</a:t>
            </a:r>
            <a:r>
              <a:rPr lang="en-GB" sz="2600" baseline="0" dirty="0" smtClean="0"/>
              <a:t> some mode?</a:t>
            </a:r>
          </a:p>
          <a:p>
            <a:pPr lvl="1">
              <a:buFont typeface="Courier New"/>
              <a:buChar char="o"/>
            </a:pPr>
            <a:r>
              <a:rPr lang="en-GB" sz="2600" baseline="0" dirty="0" smtClean="0"/>
              <a:t>From same distribution (process) as Y?</a:t>
            </a:r>
            <a:endParaRPr lang="en-GB" sz="2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835</Words>
  <Application>Microsoft Macintosh PowerPoint</Application>
  <PresentationFormat>Custom</PresentationFormat>
  <Paragraphs>152</Paragraphs>
  <Slides>50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White</vt:lpstr>
      <vt:lpstr>Statistics &amp; Bioinformatics</vt:lpstr>
      <vt:lpstr>Joe Parker - background</vt:lpstr>
      <vt:lpstr>Goals</vt:lpstr>
      <vt:lpstr>Assessment</vt:lpstr>
      <vt:lpstr>What do we do?</vt:lpstr>
      <vt:lpstr>Bioinformatics and stats</vt:lpstr>
      <vt:lpstr>NOT</vt:lpstr>
      <vt:lpstr>Roadmap</vt:lpstr>
      <vt:lpstr>Populations, probability and statistics</vt:lpstr>
      <vt:lpstr>The P-value</vt:lpstr>
      <vt:lpstr>Descriptive stats</vt:lpstr>
      <vt:lpstr>Applications</vt:lpstr>
      <vt:lpstr>Introduction to R</vt:lpstr>
      <vt:lpstr>What is R?</vt:lpstr>
      <vt:lpstr>What can I do with R?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How to get R</vt:lpstr>
      <vt:lpstr>R basics</vt:lpstr>
      <vt:lpstr>R basics</vt:lpstr>
      <vt:lpstr>Command line software</vt:lpstr>
      <vt:lpstr>Data exploration and description</vt:lpstr>
      <vt:lpstr>Exploratory data analysis</vt:lpstr>
      <vt:lpstr>Exploratory data analysis</vt:lpstr>
      <vt:lpstr>Frequency distributions</vt:lpstr>
      <vt:lpstr>Frequency distributions</vt:lpstr>
      <vt:lpstr>Descriptive statistics</vt:lpstr>
      <vt:lpstr>Central tendency</vt:lpstr>
      <vt:lpstr>Central tendency</vt:lpstr>
      <vt:lpstr>Central tendency</vt:lpstr>
      <vt:lpstr>Measures of dispersion</vt:lpstr>
      <vt:lpstr>Graphics for exploratory analysis: univariate data</vt:lpstr>
      <vt:lpstr>Boxplot</vt:lpstr>
      <vt:lpstr>Using histograms and boxplots</vt:lpstr>
      <vt:lpstr>Using histograms and boxplots</vt:lpstr>
      <vt:lpstr>Univariate data</vt:lpstr>
      <vt:lpstr>Graphics for exploratory analysis: bivariate data</vt:lpstr>
      <vt:lpstr>Scatter plots</vt:lpstr>
      <vt:lpstr>Scatter plots</vt:lpstr>
      <vt:lpstr>Scatter plots</vt:lpstr>
      <vt:lpstr>Scatter plots</vt:lpstr>
      <vt:lpstr>Scatterplots</vt:lpstr>
      <vt:lpstr>Stripplots and boxplots </vt:lpstr>
      <vt:lpstr>Stripplots and boxplots</vt:lpstr>
      <vt:lpstr>Recap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</dc:title>
  <cp:lastModifiedBy>Joe Parker</cp:lastModifiedBy>
  <cp:revision>5</cp:revision>
  <dcterms:created xsi:type="dcterms:W3CDTF">2017-11-05T04:04:23Z</dcterms:created>
  <dcterms:modified xsi:type="dcterms:W3CDTF">2017-11-06T11:39:51Z</dcterms:modified>
</cp:coreProperties>
</file>